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s-P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4660"/>
  </p:normalViewPr>
  <p:slideViewPr>
    <p:cSldViewPr>
      <p:cViewPr varScale="1">
        <p:scale>
          <a:sx n="70" d="100"/>
          <a:sy n="7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30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992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92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15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9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810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907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28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49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22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EC3F5-B9AB-4F66-8B7D-8D3C55556669}" type="datetimeFigureOut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13/6/2024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C63F1-0FD2-4FB1-9E0C-B864D8B86C29}" type="slidenum">
              <a:rPr lang="es-D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D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6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Adriel</a:t>
            </a:r>
            <a:r>
              <a:rPr lang="es-PR" dirty="0">
                <a:latin typeface="Arial" pitchFamily="34" charset="0"/>
                <a:cs typeface="Arial" pitchFamily="34" charset="0"/>
              </a:rPr>
              <a:t> Herrero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Díaz, Daniela </a:t>
            </a:r>
            <a:r>
              <a:rPr lang="es-PR" dirty="0">
                <a:latin typeface="Arial" pitchFamily="34" charset="0"/>
                <a:cs typeface="Arial" pitchFamily="34" charset="0"/>
              </a:rPr>
              <a:t>Mariela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Echemendía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Hernández, Rachel </a:t>
            </a:r>
            <a:r>
              <a:rPr lang="es-PR" dirty="0">
                <a:latin typeface="Arial" pitchFamily="34" charset="0"/>
                <a:cs typeface="Arial" pitchFamily="34" charset="0"/>
              </a:rPr>
              <a:t>de la Caridad Collazo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Torres,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Dionis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Ruiz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Reyes, Eric </a:t>
            </a:r>
            <a:r>
              <a:rPr lang="es-PR" dirty="0">
                <a:latin typeface="Arial" pitchFamily="34" charset="0"/>
                <a:cs typeface="Arial" pitchFamily="34" charset="0"/>
              </a:rPr>
              <a:t>Fuentes Rodríguez 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 err="1">
                <a:latin typeface="Arial" pitchFamily="34" charset="0"/>
                <a:cs typeface="Arial" pitchFamily="34" charset="0"/>
              </a:rPr>
              <a:t>Meduloblastomas</a:t>
            </a:r>
            <a:r>
              <a:rPr lang="es-PR" dirty="0">
                <a:latin typeface="Arial" pitchFamily="34" charset="0"/>
                <a:cs typeface="Arial" pitchFamily="34" charset="0"/>
              </a:rPr>
              <a:t>, una mirada desde la pediatría</a:t>
            </a:r>
          </a:p>
          <a:p>
            <a:pPr marL="231775" indent="-231775"/>
            <a:endParaRPr lang="es-DO" b="1" dirty="0" smtClean="0">
              <a:latin typeface="Arial" pitchFamily="34" charset="0"/>
              <a:cs typeface="Arial" pitchFamily="34" charset="0"/>
            </a:endParaRPr>
          </a:p>
          <a:p>
            <a:pPr marL="231775" indent="-231775" algn="ctr"/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83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10068" y="3185636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Joel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Rondón Carrasco</a:t>
            </a: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Virus del papiloma humano como factor de riesgo del cáncer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cérvico</a:t>
            </a:r>
            <a:r>
              <a:rPr lang="es-PR" dirty="0">
                <a:latin typeface="Arial" pitchFamily="34" charset="0"/>
                <a:cs typeface="Arial" pitchFamily="34" charset="0"/>
              </a:rPr>
              <a:t> uterino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1056" y="3185636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Yasnier</a:t>
            </a:r>
            <a:r>
              <a:rPr lang="es-PR" dirty="0">
                <a:latin typeface="Arial" pitchFamily="34" charset="0"/>
                <a:cs typeface="Arial" pitchFamily="34" charset="0"/>
              </a:rPr>
              <a:t> Dueñas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Rodríguez, Rolando </a:t>
            </a:r>
            <a:r>
              <a:rPr lang="es-PR" dirty="0">
                <a:latin typeface="Arial" pitchFamily="34" charset="0"/>
                <a:cs typeface="Arial" pitchFamily="34" charset="0"/>
              </a:rPr>
              <a:t>Rodríguez Puga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DO" dirty="0">
                <a:latin typeface="Arial" pitchFamily="34" charset="0"/>
                <a:cs typeface="Arial" pitchFamily="34" charset="0"/>
              </a:rPr>
              <a:t>Caracterización clínico epidemiológica de pacientes con antígeno</a:t>
            </a:r>
          </a:p>
          <a:p>
            <a:pPr marL="231775" indent="-231775" algn="ctr"/>
            <a:r>
              <a:rPr lang="es-DO" dirty="0">
                <a:latin typeface="Arial" pitchFamily="34" charset="0"/>
                <a:cs typeface="Arial" pitchFamily="34" charset="0"/>
              </a:rPr>
              <a:t>prostático específico dudoso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PR" dirty="0">
                <a:latin typeface="Arial" pitchFamily="34" charset="0"/>
                <a:cs typeface="Arial" pitchFamily="34" charset="0"/>
              </a:rPr>
              <a:t>Rolando Rodríguez Puga,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Yoánderson</a:t>
            </a:r>
            <a:r>
              <a:rPr lang="es-PR" dirty="0">
                <a:latin typeface="Arial" pitchFamily="34" charset="0"/>
                <a:cs typeface="Arial" pitchFamily="34" charset="0"/>
              </a:rPr>
              <a:t> Pérez Díaz,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Yasnier</a:t>
            </a:r>
            <a:r>
              <a:rPr lang="es-PR" dirty="0">
                <a:latin typeface="Arial" pitchFamily="34" charset="0"/>
                <a:cs typeface="Arial" pitchFamily="34" charset="0"/>
              </a:rPr>
              <a:t> Dueñas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Rodríguez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Efectividad de una intervención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psicoeducativa</a:t>
            </a:r>
            <a:r>
              <a:rPr lang="es-PR" dirty="0">
                <a:latin typeface="Arial" pitchFamily="34" charset="0"/>
                <a:cs typeface="Arial" pitchFamily="34" charset="0"/>
              </a:rPr>
              <a:t> sobre el cáncer de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próstata en trabajadores de la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salud</a:t>
            </a:r>
            <a:endParaRPr lang="es-P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Adriana Herrera Prieto, Jimmy Alonso Carballo,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Mayelín</a:t>
            </a:r>
            <a:r>
              <a:rPr lang="es-PR" dirty="0">
                <a:latin typeface="Arial" pitchFamily="34" charset="0"/>
                <a:cs typeface="Arial" pitchFamily="34" charset="0"/>
              </a:rPr>
              <a:t> de la Caridad Gómez Gutiérrez, Héctor de la Torre Díaz, Ariel Moya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Nodarse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Caracterización del cáncer de próstata en población perteneciente al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Policlínico Docente Norte, Florida, Cuba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35" y="-56056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2" y="3002476"/>
            <a:ext cx="81038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DO" dirty="0" err="1">
                <a:latin typeface="Arial" pitchFamily="34" charset="0"/>
                <a:cs typeface="Arial" pitchFamily="34" charset="0"/>
              </a:rPr>
              <a:t>Raider</a:t>
            </a:r>
            <a:r>
              <a:rPr lang="es-DO" dirty="0">
                <a:latin typeface="Arial" pitchFamily="34" charset="0"/>
                <a:cs typeface="Arial" pitchFamily="34" charset="0"/>
              </a:rPr>
              <a:t> Vargas 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Gutiérrez, Luis </a:t>
            </a:r>
            <a:r>
              <a:rPr lang="es-DO" dirty="0">
                <a:latin typeface="Arial" pitchFamily="34" charset="0"/>
                <a:cs typeface="Arial" pitchFamily="34" charset="0"/>
              </a:rPr>
              <a:t>Ernesto Quiroga </a:t>
            </a:r>
            <a:r>
              <a:rPr lang="es-DO" dirty="0" err="1" smtClean="0">
                <a:latin typeface="Arial" pitchFamily="34" charset="0"/>
                <a:cs typeface="Arial" pitchFamily="34" charset="0"/>
              </a:rPr>
              <a:t>Meriño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, Aixa </a:t>
            </a:r>
            <a:r>
              <a:rPr lang="es-DO" dirty="0">
                <a:latin typeface="Arial" pitchFamily="34" charset="0"/>
                <a:cs typeface="Arial" pitchFamily="34" charset="0"/>
              </a:rPr>
              <a:t>Elena Misa 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Peñaranda, </a:t>
            </a:r>
            <a:r>
              <a:rPr lang="es-DO" dirty="0" err="1" smtClean="0">
                <a:latin typeface="Arial" pitchFamily="34" charset="0"/>
                <a:cs typeface="Arial" pitchFamily="34" charset="0"/>
              </a:rPr>
              <a:t>Liuba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DO" dirty="0">
                <a:latin typeface="Arial" pitchFamily="34" charset="0"/>
                <a:cs typeface="Arial" pitchFamily="34" charset="0"/>
              </a:rPr>
              <a:t>Yamila Peña </a:t>
            </a:r>
            <a:r>
              <a:rPr lang="es-DO" dirty="0" err="1" smtClean="0">
                <a:latin typeface="Arial" pitchFamily="34" charset="0"/>
                <a:cs typeface="Arial" pitchFamily="34" charset="0"/>
              </a:rPr>
              <a:t>Galbán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DO" dirty="0" err="1" smtClean="0">
                <a:latin typeface="Arial" pitchFamily="34" charset="0"/>
                <a:cs typeface="Arial" pitchFamily="34" charset="0"/>
              </a:rPr>
              <a:t>Yarima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DO" dirty="0">
                <a:latin typeface="Arial" pitchFamily="34" charset="0"/>
                <a:cs typeface="Arial" pitchFamily="34" charset="0"/>
              </a:rPr>
              <a:t>Estrada 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Brizuela, Oscar </a:t>
            </a:r>
            <a:r>
              <a:rPr lang="es-DO" dirty="0">
                <a:latin typeface="Arial" pitchFamily="34" charset="0"/>
                <a:cs typeface="Arial" pitchFamily="34" charset="0"/>
              </a:rPr>
              <a:t>Liza Hernández </a:t>
            </a: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 </a:t>
            </a:r>
          </a:p>
          <a:p>
            <a:pPr marL="231775" indent="-231775" algn="ctr"/>
            <a:r>
              <a:rPr lang="es-DO" dirty="0">
                <a:latin typeface="Arial" pitchFamily="34" charset="0"/>
                <a:cs typeface="Arial" pitchFamily="34" charset="0"/>
              </a:rPr>
              <a:t>Factores asociados al </a:t>
            </a:r>
            <a:r>
              <a:rPr lang="es-DO" dirty="0" err="1">
                <a:latin typeface="Arial" pitchFamily="34" charset="0"/>
                <a:cs typeface="Arial" pitchFamily="34" charset="0"/>
              </a:rPr>
              <a:t>tromboembolismo</a:t>
            </a:r>
            <a:r>
              <a:rPr lang="es-DO" dirty="0">
                <a:latin typeface="Arial" pitchFamily="34" charset="0"/>
                <a:cs typeface="Arial" pitchFamily="34" charset="0"/>
              </a:rPr>
              <a:t> pulmonar en pacientes con </a:t>
            </a:r>
            <a:r>
              <a:rPr lang="es-DO" dirty="0" smtClean="0">
                <a:latin typeface="Arial" pitchFamily="34" charset="0"/>
                <a:cs typeface="Arial" pitchFamily="34" charset="0"/>
              </a:rPr>
              <a:t>cáncer</a:t>
            </a:r>
            <a:endParaRPr lang="es-D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Miguel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Velázquez </a:t>
            </a:r>
            <a:r>
              <a:rPr lang="es-PR" dirty="0">
                <a:latin typeface="Arial" pitchFamily="34" charset="0"/>
                <a:cs typeface="Arial" pitchFamily="34" charset="0"/>
              </a:rPr>
              <a:t>Hernández, Jorge Barros Ortega,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Lianet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Carcasés</a:t>
            </a:r>
            <a:r>
              <a:rPr lang="es-PR" dirty="0">
                <a:latin typeface="Arial" pitchFamily="34" charset="0"/>
                <a:cs typeface="Arial" pitchFamily="34" charset="0"/>
              </a:rPr>
              <a:t> Lores, Laura María Reyes Aguirre, Náyade Sotomayor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Tamayo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Estilos de vida de Adultos Mayores diabéticos en un consultorio del Policlínico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28 de </a:t>
            </a:r>
            <a:r>
              <a:rPr lang="es-PR" dirty="0">
                <a:latin typeface="Arial" pitchFamily="34" charset="0"/>
                <a:cs typeface="Arial" pitchFamily="34" charset="0"/>
              </a:rPr>
              <a:t>Septiembre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Julio</a:t>
            </a:r>
            <a:r>
              <a:rPr lang="pt-BR" dirty="0">
                <a:latin typeface="Arial" pitchFamily="34" charset="0"/>
                <a:cs typeface="Arial" pitchFamily="34" charset="0"/>
              </a:rPr>
              <a:t> Armando Sánchez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Delgado,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Nailé</a:t>
            </a:r>
            <a:r>
              <a:rPr lang="pt-BR" dirty="0">
                <a:latin typeface="Arial" pitchFamily="34" charset="0"/>
                <a:cs typeface="Arial" pitchFamily="34" charset="0"/>
              </a:rPr>
              <a:t> Edita Sánchez Lara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Agregación familiar y factores de riesgo en individuos afectados por cáncer de tiroides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66241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50653" y="3323272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Yurisleidys</a:t>
            </a:r>
            <a:r>
              <a:rPr lang="es-PR" dirty="0">
                <a:latin typeface="Arial" pitchFamily="34" charset="0"/>
                <a:cs typeface="Arial" pitchFamily="34" charset="0"/>
              </a:rPr>
              <a:t> Nueva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Gendis</a:t>
            </a:r>
            <a:r>
              <a:rPr lang="es-PR" dirty="0">
                <a:latin typeface="Arial" pitchFamily="34" charset="0"/>
                <a:cs typeface="Arial" pitchFamily="34" charset="0"/>
              </a:rPr>
              <a:t>, Raúl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Avila</a:t>
            </a:r>
            <a:r>
              <a:rPr lang="es-PR" dirty="0">
                <a:latin typeface="Arial" pitchFamily="34" charset="0"/>
                <a:cs typeface="Arial" pitchFamily="34" charset="0"/>
              </a:rPr>
              <a:t> Soria,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Yulia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Barnet</a:t>
            </a:r>
            <a:r>
              <a:rPr lang="es-PR" dirty="0">
                <a:latin typeface="Arial" pitchFamily="34" charset="0"/>
                <a:cs typeface="Arial" pitchFamily="34" charset="0"/>
              </a:rPr>
              <a:t> Ricardo, Tania Flores Prieto, Arelis Hidalgo de la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Peña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 smtClean="0">
                <a:latin typeface="Arial" pitchFamily="34" charset="0"/>
                <a:cs typeface="Arial" pitchFamily="34" charset="0"/>
              </a:rPr>
              <a:t>COVID-19</a:t>
            </a:r>
            <a:r>
              <a:rPr lang="es-PR" dirty="0">
                <a:latin typeface="Arial" pitchFamily="34" charset="0"/>
                <a:cs typeface="Arial" pitchFamily="34" charset="0"/>
              </a:rPr>
              <a:t>, secuelas más frecuentes en edades pediátricas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667000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70349" y="3312963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Tania Flores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Prieto,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Yurisleidys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Nueva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Gendis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Yulia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Barnet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Ricardo,  Raúl </a:t>
            </a:r>
            <a:r>
              <a:rPr lang="es-PR" dirty="0">
                <a:latin typeface="Arial" pitchFamily="34" charset="0"/>
                <a:cs typeface="Arial" pitchFamily="34" charset="0"/>
              </a:rPr>
              <a:t>Ávila Soria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DO" dirty="0">
                <a:latin typeface="Arial" pitchFamily="34" charset="0"/>
                <a:cs typeface="Arial" pitchFamily="34" charset="0"/>
              </a:rPr>
              <a:t>Síndrome de </a:t>
            </a:r>
            <a:r>
              <a:rPr lang="es-DO" dirty="0" err="1">
                <a:latin typeface="Arial" pitchFamily="34" charset="0"/>
                <a:cs typeface="Arial" pitchFamily="34" charset="0"/>
              </a:rPr>
              <a:t>DiGeorge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Tania Flores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Prieto,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Yurisleidys</a:t>
            </a:r>
            <a:r>
              <a:rPr lang="es-PR" dirty="0">
                <a:latin typeface="Arial" pitchFamily="34" charset="0"/>
                <a:cs typeface="Arial" pitchFamily="34" charset="0"/>
              </a:rPr>
              <a:t> Nueva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Gendis</a:t>
            </a:r>
            <a:r>
              <a:rPr lang="es-PR" dirty="0">
                <a:latin typeface="Arial" pitchFamily="34" charset="0"/>
                <a:cs typeface="Arial" pitchFamily="34" charset="0"/>
              </a:rPr>
              <a:t>, Raúl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Avila</a:t>
            </a:r>
            <a:r>
              <a:rPr lang="es-PR" dirty="0">
                <a:latin typeface="Arial" pitchFamily="34" charset="0"/>
                <a:cs typeface="Arial" pitchFamily="34" charset="0"/>
              </a:rPr>
              <a:t> Soria,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Daiselis</a:t>
            </a:r>
            <a:r>
              <a:rPr lang="es-PR" dirty="0">
                <a:latin typeface="Arial" pitchFamily="34" charset="0"/>
                <a:cs typeface="Arial" pitchFamily="34" charset="0"/>
              </a:rPr>
              <a:t> Rivera Romero, María Julia 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Valera, 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Propuesta metodológica de asesoramiento genético prenatal en el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síndrome de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DiGeorge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Adriana Herrera Prieto, Jimmy Alonso Carballo,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Mayelín</a:t>
            </a:r>
            <a:r>
              <a:rPr lang="es-PR" dirty="0">
                <a:latin typeface="Arial" pitchFamily="34" charset="0"/>
                <a:cs typeface="Arial" pitchFamily="34" charset="0"/>
              </a:rPr>
              <a:t> de la Caridad Gómez Gutiérrez, Héctor de la Torre Díaz</a:t>
            </a:r>
            <a:endParaRPr lang="es-PR" b="1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Caracterización del cáncer de próstata en población perteneciente al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Policlínico Docente </a:t>
            </a:r>
            <a:r>
              <a:rPr lang="es-PR" dirty="0">
                <a:latin typeface="Arial" pitchFamily="34" charset="0"/>
                <a:cs typeface="Arial" pitchFamily="34" charset="0"/>
              </a:rPr>
              <a:t>Norte, Florida, Cuba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7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Lidia Rosa Guerra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Pérez,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Yudit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Alfonso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Marín,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Yilieny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Macías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Ibarra, 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Yunialy</a:t>
            </a:r>
            <a:r>
              <a:rPr lang="es-PR" dirty="0">
                <a:latin typeface="Arial" pitchFamily="34" charset="0"/>
                <a:cs typeface="Arial" pitchFamily="34" charset="0"/>
              </a:rPr>
              <a:t> Fernández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Castillo, Roberto </a:t>
            </a:r>
            <a:r>
              <a:rPr lang="es-PR" dirty="0">
                <a:latin typeface="Arial" pitchFamily="34" charset="0"/>
                <a:cs typeface="Arial" pitchFamily="34" charset="0"/>
              </a:rPr>
              <a:t>Vergel Llerena 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Importancia de una dieta rica en magnesio para la prevención de enfermedades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35862" y="266241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96785" y="3185636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Delio Díaz-Romero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Factores de riesgo del cáncer de cérvix en pacientes atendidas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en un consultorio médico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4" y="2667000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67295" y="3309593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José </a:t>
            </a:r>
            <a:r>
              <a:rPr lang="es-PR" dirty="0">
                <a:latin typeface="Arial" pitchFamily="34" charset="0"/>
                <a:cs typeface="Arial" pitchFamily="34" charset="0"/>
              </a:rPr>
              <a:t>Leandro Pérez Guerrero, Enrique Lázaro Clemente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Coyra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Intervención educativa sobre factores de riesgo coronarios en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pacientes jóvenes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Lisbet</a:t>
            </a:r>
            <a:r>
              <a:rPr lang="es-PR" dirty="0">
                <a:latin typeface="Arial" pitchFamily="34" charset="0"/>
                <a:cs typeface="Arial" pitchFamily="34" charset="0"/>
              </a:rPr>
              <a:t> Pineda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Bombino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, Bárbara </a:t>
            </a:r>
            <a:r>
              <a:rPr lang="es-PR" dirty="0">
                <a:latin typeface="Arial" pitchFamily="34" charset="0"/>
                <a:cs typeface="Arial" pitchFamily="34" charset="0"/>
              </a:rPr>
              <a:t>Francisca Toledo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Pimentel, Evelyn </a:t>
            </a:r>
            <a:r>
              <a:rPr lang="es-PR" dirty="0">
                <a:latin typeface="Arial" pitchFamily="34" charset="0"/>
                <a:cs typeface="Arial" pitchFamily="34" charset="0"/>
              </a:rPr>
              <a:t>Tejeda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Castañeda, Rubén </a:t>
            </a:r>
            <a:r>
              <a:rPr lang="es-PR" dirty="0">
                <a:latin typeface="Arial" pitchFamily="34" charset="0"/>
                <a:cs typeface="Arial" pitchFamily="34" charset="0"/>
              </a:rPr>
              <a:t>Tomás Moro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Rodríguez, Ana </a:t>
            </a:r>
            <a:r>
              <a:rPr lang="es-PR" dirty="0">
                <a:latin typeface="Arial" pitchFamily="34" charset="0"/>
                <a:cs typeface="Arial" pitchFamily="34" charset="0"/>
              </a:rPr>
              <a:t>Laura Ramos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Morales</a:t>
            </a:r>
          </a:p>
          <a:p>
            <a:pPr marL="231775" indent="-231775" algn="just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Asociación de riesgo entre la enfermedad periodontal inflamatoria y la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enfermedad cardiovascular aterosclerótica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1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Adriel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Herrero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Díaz, </a:t>
            </a:r>
            <a:r>
              <a:rPr lang="es-PR" dirty="0">
                <a:latin typeface="Arial" pitchFamily="34" charset="0"/>
                <a:cs typeface="Arial" pitchFamily="34" charset="0"/>
              </a:rPr>
              <a:t>Luis Manuel Abreu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Pereira,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Ilian</a:t>
            </a:r>
            <a:r>
              <a:rPr lang="es-PR" dirty="0">
                <a:latin typeface="Arial" pitchFamily="34" charset="0"/>
                <a:cs typeface="Arial" pitchFamily="34" charset="0"/>
              </a:rPr>
              <a:t> Esteban Tarife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Romero, </a:t>
            </a:r>
            <a:r>
              <a:rPr lang="es-PR" dirty="0">
                <a:latin typeface="Arial" pitchFamily="34" charset="0"/>
                <a:cs typeface="Arial" pitchFamily="34" charset="0"/>
              </a:rPr>
              <a:t>Eric Fuentes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Rodríguez,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Dionis</a:t>
            </a:r>
            <a:r>
              <a:rPr lang="es-PR" dirty="0">
                <a:latin typeface="Arial" pitchFamily="34" charset="0"/>
                <a:cs typeface="Arial" pitchFamily="34" charset="0"/>
              </a:rPr>
              <a:t> Ruiz Reyes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 err="1">
                <a:latin typeface="Arial" pitchFamily="34" charset="0"/>
                <a:cs typeface="Arial" pitchFamily="34" charset="0"/>
              </a:rPr>
              <a:t>Glioblastoma</a:t>
            </a:r>
            <a:r>
              <a:rPr lang="es-PR" dirty="0">
                <a:latin typeface="Arial" pitchFamily="34" charset="0"/>
                <a:cs typeface="Arial" pitchFamily="34" charset="0"/>
              </a:rPr>
              <a:t>, pasado, presente y futuro 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Joel </a:t>
            </a:r>
            <a:r>
              <a:rPr lang="es-PR">
                <a:latin typeface="Arial" pitchFamily="34" charset="0"/>
                <a:cs typeface="Arial" pitchFamily="34" charset="0"/>
              </a:rPr>
              <a:t>Rondón </a:t>
            </a:r>
            <a:r>
              <a:rPr lang="es-PR">
                <a:latin typeface="Arial" pitchFamily="34" charset="0"/>
                <a:cs typeface="Arial" pitchFamily="34" charset="0"/>
              </a:rPr>
              <a:t>Carrasco, Carmen Luisa Morales Vázquez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Intervención educativa sobre factores de riesgo del 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 algn="ctr"/>
            <a:r>
              <a:rPr lang="es-PR" dirty="0" smtClean="0">
                <a:latin typeface="Arial" pitchFamily="34" charset="0"/>
                <a:cs typeface="Arial" pitchFamily="34" charset="0"/>
              </a:rPr>
              <a:t>cáncer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cérvico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-uterino </a:t>
            </a:r>
            <a:r>
              <a:rPr lang="es-PR" dirty="0">
                <a:latin typeface="Arial" pitchFamily="34" charset="0"/>
                <a:cs typeface="Arial" pitchFamily="34" charset="0"/>
              </a:rPr>
              <a:t>en Guisa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09" y="-575049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Susel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Taymara</a:t>
            </a:r>
            <a:r>
              <a:rPr lang="es-PR" dirty="0">
                <a:latin typeface="Arial" pitchFamily="34" charset="0"/>
                <a:cs typeface="Arial" pitchFamily="34" charset="0"/>
              </a:rPr>
              <a:t> Gutiérrez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Cedeño, Diego </a:t>
            </a:r>
            <a:r>
              <a:rPr lang="es-PR" dirty="0">
                <a:latin typeface="Arial" pitchFamily="34" charset="0"/>
                <a:cs typeface="Arial" pitchFamily="34" charset="0"/>
              </a:rPr>
              <a:t>Nápoles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Riaño, Iliana </a:t>
            </a:r>
            <a:r>
              <a:rPr lang="es-PR" dirty="0">
                <a:latin typeface="Arial" pitchFamily="34" charset="0"/>
                <a:cs typeface="Arial" pitchFamily="34" charset="0"/>
              </a:rPr>
              <a:t>Leyva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Domínguez, Elvia </a:t>
            </a:r>
            <a:r>
              <a:rPr lang="es-PR" dirty="0">
                <a:latin typeface="Arial" pitchFamily="34" charset="0"/>
                <a:cs typeface="Arial" pitchFamily="34" charset="0"/>
              </a:rPr>
              <a:t>Ávila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Fernández,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Edelma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Rodríguez Cruz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 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Acciones Educativas sobre Hipertensión Arterial en Adultos Mayores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Hipertensos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7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981553" y="256396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487749" y="308718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 algn="just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Katiuska Tamayo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Mariño,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Yordan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González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García, 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Daymée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Yagnar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O´Reilly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Garzón, Anais </a:t>
            </a:r>
            <a:r>
              <a:rPr lang="es-PR" dirty="0">
                <a:latin typeface="Arial" pitchFamily="34" charset="0"/>
                <a:cs typeface="Arial" pitchFamily="34" charset="0"/>
              </a:rPr>
              <a:t>Robert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Larduet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Características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clíníco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-epidemiológicas </a:t>
            </a:r>
            <a:r>
              <a:rPr lang="es-PR" dirty="0">
                <a:latin typeface="Arial" pitchFamily="34" charset="0"/>
                <a:cs typeface="Arial" pitchFamily="34" charset="0"/>
              </a:rPr>
              <a:t>de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pacientes con </a:t>
            </a:r>
            <a:r>
              <a:rPr lang="es-PR" dirty="0">
                <a:latin typeface="Arial" pitchFamily="34" charset="0"/>
                <a:cs typeface="Arial" pitchFamily="34" charset="0"/>
              </a:rPr>
              <a:t>diagnóstico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histopatológico de lesión cutánea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premaligna</a:t>
            </a:r>
            <a:r>
              <a:rPr lang="es-PR" dirty="0">
                <a:latin typeface="Arial" pitchFamily="34" charset="0"/>
                <a:cs typeface="Arial" pitchFamily="34" charset="0"/>
              </a:rPr>
              <a:t> o maligna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30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71512" y="2506520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185636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A:</a:t>
            </a:r>
            <a:r>
              <a:rPr lang="es-PR" dirty="0">
                <a:latin typeface="Arial" pitchFamily="34" charset="0"/>
                <a:cs typeface="Arial" pitchFamily="34" charset="0"/>
              </a:rPr>
              <a:t>Luis Enrique Jiménez-Franco,  Mariela del Carmen Morales-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Okata</a:t>
            </a:r>
            <a:endParaRPr lang="es-DO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Caracterización de pacientes hipertensos del Área VII en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Cienfuegos</a:t>
            </a:r>
            <a:endParaRPr lang="es-P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A: </a:t>
            </a:r>
            <a:r>
              <a:rPr lang="es-PR" dirty="0">
                <a:latin typeface="Arial" pitchFamily="34" charset="0"/>
                <a:cs typeface="Arial" pitchFamily="34" charset="0"/>
              </a:rPr>
              <a:t>Luis Enrique Jiménez Franco, Rocío Blanco Pérez,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Edianay</a:t>
            </a:r>
            <a:r>
              <a:rPr lang="es-PR" dirty="0">
                <a:latin typeface="Arial" pitchFamily="34" charset="0"/>
                <a:cs typeface="Arial" pitchFamily="34" charset="0"/>
              </a:rPr>
              <a:t> Gracia Ávila,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Adisley</a:t>
            </a:r>
            <a:r>
              <a:rPr lang="es-PR" dirty="0">
                <a:latin typeface="Arial" pitchFamily="34" charset="0"/>
                <a:cs typeface="Arial" pitchFamily="34" charset="0"/>
              </a:rPr>
              <a:t> Villafranca Gracia,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Danne</a:t>
            </a:r>
            <a:r>
              <a:rPr lang="es-PR" dirty="0">
                <a:latin typeface="Arial" pitchFamily="34" charset="0"/>
                <a:cs typeface="Arial" pitchFamily="34" charset="0"/>
              </a:rPr>
              <a:t> Roger Ramos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Caracterización del estado de salud de un consultorio en el municipio de</a:t>
            </a:r>
          </a:p>
          <a:p>
            <a:pPr marL="231775" indent="-231775" algn="ctr"/>
            <a:r>
              <a:rPr lang="es-PR" dirty="0" smtClean="0">
                <a:latin typeface="Arial" pitchFamily="34" charset="0"/>
                <a:cs typeface="Arial" pitchFamily="34" charset="0"/>
              </a:rPr>
              <a:t>Cienfuegos</a:t>
            </a:r>
            <a:endParaRPr lang="es-P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Jurek</a:t>
            </a:r>
            <a:r>
              <a:rPr lang="es-PR" dirty="0">
                <a:latin typeface="Arial" pitchFamily="34" charset="0"/>
                <a:cs typeface="Arial" pitchFamily="34" charset="0"/>
              </a:rPr>
              <a:t>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Guirola</a:t>
            </a:r>
            <a:r>
              <a:rPr lang="es-PR" dirty="0">
                <a:latin typeface="Arial" pitchFamily="34" charset="0"/>
                <a:cs typeface="Arial" pitchFamily="34" charset="0"/>
              </a:rPr>
              <a:t> Fuentes,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Yaisemys</a:t>
            </a:r>
            <a:r>
              <a:rPr lang="es-PR" dirty="0">
                <a:latin typeface="Arial" pitchFamily="34" charset="0"/>
                <a:cs typeface="Arial" pitchFamily="34" charset="0"/>
              </a:rPr>
              <a:t> Batista Reyes, Alejandro Rodríguez León, </a:t>
            </a:r>
            <a:r>
              <a:rPr lang="es-PR" dirty="0" err="1">
                <a:latin typeface="Arial" pitchFamily="34" charset="0"/>
                <a:cs typeface="Arial" pitchFamily="34" charset="0"/>
              </a:rPr>
              <a:t>Mayelin</a:t>
            </a:r>
            <a:r>
              <a:rPr lang="es-PR" dirty="0">
                <a:latin typeface="Arial" pitchFamily="34" charset="0"/>
                <a:cs typeface="Arial" pitchFamily="34" charset="0"/>
              </a:rPr>
              <a:t> Gracia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Fajardo</a:t>
            </a:r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Nivel de conocimiento sobre los efectos nocivos del tabaco en los adolescentes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5" y="2479256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06743" y="3002476"/>
            <a:ext cx="771375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Belkis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Álvarez Escobar</a:t>
            </a:r>
            <a:r>
              <a:rPr lang="es-PR" dirty="0">
                <a:latin typeface="Arial" pitchFamily="34" charset="0"/>
                <a:cs typeface="Arial" pitchFamily="34" charset="0"/>
              </a:rPr>
              <a:t>, Juan Carlos Mirabal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Requena, José </a:t>
            </a:r>
            <a:r>
              <a:rPr lang="es-PR" dirty="0">
                <a:latin typeface="Arial" pitchFamily="34" charset="0"/>
                <a:cs typeface="Arial" pitchFamily="34" charset="0"/>
              </a:rPr>
              <a:t>Alejandro Concepción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Pacheco,  Javier </a:t>
            </a:r>
            <a:r>
              <a:rPr lang="es-PR" dirty="0">
                <a:latin typeface="Arial" pitchFamily="34" charset="0"/>
                <a:cs typeface="Arial" pitchFamily="34" charset="0"/>
              </a:rPr>
              <a:t>Cruz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Rodríguez,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Ydalsys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PR" dirty="0">
                <a:latin typeface="Arial" pitchFamily="34" charset="0"/>
                <a:cs typeface="Arial" pitchFamily="34" charset="0"/>
              </a:rPr>
              <a:t>Naranjo Hernández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b="1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 smtClean="0">
                <a:latin typeface="Arial" pitchFamily="34" charset="0"/>
                <a:cs typeface="Arial" pitchFamily="34" charset="0"/>
              </a:rPr>
              <a:t>Diseño </a:t>
            </a:r>
            <a:r>
              <a:rPr lang="es-PR" dirty="0">
                <a:latin typeface="Arial" pitchFamily="34" charset="0"/>
                <a:cs typeface="Arial" pitchFamily="34" charset="0"/>
              </a:rPr>
              <a:t>de estrategia de autocuidado para el adulto mayor con cáncer </a:t>
            </a:r>
            <a:r>
              <a:rPr lang="es-PR" dirty="0" err="1" smtClean="0">
                <a:latin typeface="Arial" pitchFamily="34" charset="0"/>
                <a:cs typeface="Arial" pitchFamily="34" charset="0"/>
              </a:rPr>
              <a:t>colorrectal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s-PR" dirty="0">
                <a:latin typeface="Arial" pitchFamily="34" charset="0"/>
                <a:cs typeface="Arial" pitchFamily="34" charset="0"/>
              </a:rPr>
              <a:t>la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comunidad 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17664" y="2740835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67295" y="3323272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>
                <a:latin typeface="Arial" pitchFamily="34" charset="0"/>
                <a:cs typeface="Arial" pitchFamily="34" charset="0"/>
              </a:rPr>
              <a:t>Joel Rondón Carrasco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Caracterización clínica-epidemiológica del cáncer de próstata en el municipio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Guisa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Users\USER\Documents\MMMM\Presentación1\APSGiba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-533400"/>
            <a:ext cx="9067800" cy="8915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8434" name="Picture 2" descr="C:\Users\USER\Documents\APSGibara2024\cierre de e11t0 virtua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648" y="84085"/>
            <a:ext cx="5231525" cy="1516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10068" y="1600200"/>
            <a:ext cx="8700202" cy="800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III Jornada Científica, </a:t>
            </a:r>
            <a:r>
              <a:rPr lang="es-ES" sz="2800" b="1" dirty="0">
                <a:solidFill>
                  <a:prstClr val="black"/>
                </a:solidFill>
                <a:latin typeface="Arial Black" pitchFamily="34" charset="0"/>
              </a:rPr>
              <a:t>APSGibara2024</a:t>
            </a:r>
          </a:p>
          <a:p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Policlínico docente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«José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Martí </a:t>
            </a:r>
            <a:r>
              <a:rPr lang="es-ES" b="1" dirty="0" smtClean="0">
                <a:solidFill>
                  <a:prstClr val="black"/>
                </a:solidFill>
                <a:latin typeface="Arial Black" pitchFamily="34" charset="0"/>
              </a:rPr>
              <a:t>Pérez». </a:t>
            </a:r>
            <a:r>
              <a:rPr lang="es-ES" b="1" dirty="0">
                <a:solidFill>
                  <a:prstClr val="black"/>
                </a:solidFill>
                <a:latin typeface="Arial Black" pitchFamily="34" charset="0"/>
              </a:rPr>
              <a:t>Gibara. 1ro - 31 mayo 2024</a:t>
            </a:r>
            <a:r>
              <a:rPr lang="es-DO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30175" y="2621441"/>
            <a:ext cx="6813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DO" sz="2800" dirty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CERTIFICADO DE </a:t>
            </a:r>
            <a:r>
              <a:rPr lang="es-DO" sz="2800" dirty="0" smtClean="0">
                <a:solidFill>
                  <a:srgbClr val="1F497D">
                    <a:lumMod val="50000"/>
                  </a:srgbClr>
                </a:solidFill>
                <a:latin typeface="Arial Black" pitchFamily="34" charset="0"/>
              </a:rPr>
              <a:t>PARTICIPACIÓN</a:t>
            </a:r>
            <a:endParaRPr lang="es-DO" sz="2800" dirty="0">
              <a:solidFill>
                <a:srgbClr val="1F497D">
                  <a:lumMod val="50000"/>
                </a:srgbClr>
              </a:solidFill>
              <a:latin typeface="Arial Black" pitchFamily="34" charset="0"/>
            </a:endParaRPr>
          </a:p>
        </p:txBody>
      </p:sp>
      <p:pic>
        <p:nvPicPr>
          <p:cNvPr id="18436" name="Picture 4" descr="C:\Users\USER\Documents\1 area de trabajo\2. PROGRAMA DEL MEDICO Y ENFERMERA DE LA FAMILI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2640949" cy="205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1069" y="4950500"/>
            <a:ext cx="5567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DO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Dado en Gibara a los 31 días de mayo de 2024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0707" y="5975123"/>
            <a:ext cx="261161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Argelio Hernández Pupo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comité organizador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854786" y="5975123"/>
            <a:ext cx="25699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________________________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Dr. Juan Carlos Báster Moro</a:t>
            </a:r>
          </a:p>
          <a:p>
            <a:pPr algn="ctr"/>
            <a:r>
              <a:rPr lang="es-E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Presidente Capítulo Holguín</a:t>
            </a:r>
          </a:p>
        </p:txBody>
      </p:sp>
      <p:pic>
        <p:nvPicPr>
          <p:cNvPr id="16" name="15 Imagen" descr="C:\Users\User\Pictures\tKN2Q67C2faA3Y5TSNKA5MY2.jpg"/>
          <p:cNvPicPr/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6222" y="5417526"/>
            <a:ext cx="962367" cy="68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C:\Users\User\Pictures\TTfg5UMDKW8WdU9bJLBE3LMb.jpg"/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686300" y="5417526"/>
            <a:ext cx="1139351" cy="673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:\Users\USER\Documents\MMMM\cuño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113" y="5350610"/>
            <a:ext cx="1274588" cy="1249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39362" y="3323272"/>
            <a:ext cx="77137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/>
            <a:r>
              <a:rPr lang="es-PR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s-PR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Joel </a:t>
            </a:r>
            <a:r>
              <a:rPr lang="es-PR" dirty="0">
                <a:latin typeface="Arial" pitchFamily="34" charset="0"/>
                <a:cs typeface="Arial" pitchFamily="34" charset="0"/>
              </a:rPr>
              <a:t>Rondón Carrasco, </a:t>
            </a:r>
            <a:r>
              <a:rPr lang="es-PR" dirty="0" smtClean="0">
                <a:latin typeface="Arial" pitchFamily="34" charset="0"/>
                <a:cs typeface="Arial" pitchFamily="34" charset="0"/>
              </a:rPr>
              <a:t>Carmen </a:t>
            </a:r>
            <a:r>
              <a:rPr lang="es-PR" dirty="0">
                <a:latin typeface="Arial" pitchFamily="34" charset="0"/>
                <a:cs typeface="Arial" pitchFamily="34" charset="0"/>
              </a:rPr>
              <a:t>Luisa Morales Vázquez</a:t>
            </a:r>
            <a:endParaRPr lang="es-PR" dirty="0" smtClean="0">
              <a:latin typeface="Arial" pitchFamily="34" charset="0"/>
              <a:cs typeface="Arial" pitchFamily="34" charset="0"/>
            </a:endParaRPr>
          </a:p>
          <a:p>
            <a:pPr marL="231775" indent="-231775"/>
            <a:endParaRPr lang="es-PR" dirty="0">
              <a:latin typeface="Arial" pitchFamily="34" charset="0"/>
              <a:cs typeface="Arial" pitchFamily="34" charset="0"/>
            </a:endParaRPr>
          </a:p>
          <a:p>
            <a:pPr marL="231775" indent="-231775"/>
            <a:r>
              <a:rPr lang="es-DO" b="1" dirty="0" smtClean="0">
                <a:latin typeface="Arial" pitchFamily="34" charset="0"/>
                <a:cs typeface="Arial" pitchFamily="34" charset="0"/>
              </a:rPr>
              <a:t>Por haber presentado en la sesión científica la investigación: </a:t>
            </a:r>
          </a:p>
          <a:p>
            <a:pPr marL="231775" indent="-231775" algn="ctr"/>
            <a:r>
              <a:rPr lang="es-PR" dirty="0">
                <a:latin typeface="Arial" pitchFamily="34" charset="0"/>
                <a:cs typeface="Arial" pitchFamily="34" charset="0"/>
              </a:rPr>
              <a:t>Caracterización clínico-epidemiológica de mujeres con cáncer de mama en Guisa</a:t>
            </a:r>
            <a:endParaRPr lang="es-DO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2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2490</TotalTime>
  <Words>3185</Words>
  <Application>Microsoft Office PowerPoint</Application>
  <PresentationFormat>Presentación en pantalla (4:3)</PresentationFormat>
  <Paragraphs>511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6" baseType="lpstr"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ERNESTO</dc:creator>
  <cp:lastModifiedBy>ERNESTO</cp:lastModifiedBy>
  <cp:revision>48</cp:revision>
  <dcterms:created xsi:type="dcterms:W3CDTF">2024-06-11T18:12:29Z</dcterms:created>
  <dcterms:modified xsi:type="dcterms:W3CDTF">2024-06-14T17:29:18Z</dcterms:modified>
</cp:coreProperties>
</file>